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8" r:id="rId5"/>
    <p:sldId id="260" r:id="rId6"/>
    <p:sldId id="261" r:id="rId7"/>
    <p:sldId id="266" r:id="rId8"/>
    <p:sldId id="262" r:id="rId9"/>
    <p:sldId id="263"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D799F-511B-4AD8-B493-73DCCF3C600F}"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130609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D799F-511B-4AD8-B493-73DCCF3C600F}"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104908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D799F-511B-4AD8-B493-73DCCF3C600F}"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166595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D799F-511B-4AD8-B493-73DCCF3C600F}"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24044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D799F-511B-4AD8-B493-73DCCF3C600F}"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246494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D799F-511B-4AD8-B493-73DCCF3C600F}"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298974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D799F-511B-4AD8-B493-73DCCF3C600F}" type="datetimeFigureOut">
              <a:rPr lang="en-US" smtClean="0"/>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372315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D799F-511B-4AD8-B493-73DCCF3C600F}" type="datetimeFigureOut">
              <a:rPr lang="en-US" smtClean="0"/>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403663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D799F-511B-4AD8-B493-73DCCF3C600F}" type="datetimeFigureOut">
              <a:rPr lang="en-US" smtClean="0"/>
              <a:t>11/18/2015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63915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D799F-511B-4AD8-B493-73DCCF3C600F}"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160793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D799F-511B-4AD8-B493-73DCCF3C600F}"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4F859-3FCE-476E-B468-28CAC3DD3631}" type="slidenum">
              <a:rPr lang="en-US" smtClean="0"/>
              <a:t>‹#›</a:t>
            </a:fld>
            <a:endParaRPr lang="en-US"/>
          </a:p>
        </p:txBody>
      </p:sp>
    </p:spTree>
    <p:extLst>
      <p:ext uri="{BB962C8B-B14F-4D97-AF65-F5344CB8AC3E}">
        <p14:creationId xmlns:p14="http://schemas.microsoft.com/office/powerpoint/2010/main" val="313099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D799F-511B-4AD8-B493-73DCCF3C600F}" type="datetimeFigureOut">
              <a:rPr lang="en-US" smtClean="0"/>
              <a:t>11/18/2015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4F859-3FCE-476E-B468-28CAC3DD3631}" type="slidenum">
              <a:rPr lang="en-US" smtClean="0"/>
              <a:t>‹#›</a:t>
            </a:fld>
            <a:endParaRPr lang="en-US"/>
          </a:p>
        </p:txBody>
      </p:sp>
    </p:spTree>
    <p:extLst>
      <p:ext uri="{BB962C8B-B14F-4D97-AF65-F5344CB8AC3E}">
        <p14:creationId xmlns:p14="http://schemas.microsoft.com/office/powerpoint/2010/main" val="3925487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lstStyle/>
          <a:p>
            <a:r>
              <a:rPr lang="en-US" dirty="0" smtClean="0"/>
              <a:t>Photo Story 3 for Windows</a:t>
            </a:r>
            <a:endParaRPr lang="en-US" dirty="0"/>
          </a:p>
        </p:txBody>
      </p:sp>
      <p:sp>
        <p:nvSpPr>
          <p:cNvPr id="3" name="Content Placeholder 2"/>
          <p:cNvSpPr>
            <a:spLocks noGrp="1"/>
          </p:cNvSpPr>
          <p:nvPr>
            <p:ph idx="1"/>
          </p:nvPr>
        </p:nvSpPr>
        <p:spPr>
          <a:xfrm>
            <a:off x="419100" y="1066800"/>
            <a:ext cx="8229600" cy="1828800"/>
          </a:xfrm>
        </p:spPr>
        <p:txBody>
          <a:bodyPr>
            <a:normAutofit fontScale="92500" lnSpcReduction="20000"/>
          </a:bodyPr>
          <a:lstStyle/>
          <a:p>
            <a:r>
              <a:rPr lang="en-US" dirty="0" smtClean="0"/>
              <a:t>Find Photo Story 3 for Windows in “All Programs” in the Start menu.</a:t>
            </a:r>
          </a:p>
          <a:p>
            <a:r>
              <a:rPr lang="en-US" dirty="0" smtClean="0"/>
              <a:t>Click “Begin a new </a:t>
            </a:r>
            <a:r>
              <a:rPr lang="en-US" dirty="0"/>
              <a:t>s</a:t>
            </a:r>
            <a:r>
              <a:rPr lang="en-US" dirty="0" smtClean="0"/>
              <a:t>tory” if you are just starting.</a:t>
            </a:r>
          </a:p>
          <a:p>
            <a:r>
              <a:rPr lang="en-US" dirty="0" smtClean="0"/>
              <a:t>Click “Edit a project” if you’ve already begun.</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58" t="21964" r="30010" b="24704"/>
          <a:stretch/>
        </p:blipFill>
        <p:spPr bwMode="auto">
          <a:xfrm>
            <a:off x="2362200" y="2743200"/>
            <a:ext cx="4876800" cy="405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917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you’re absolutely done with your Photo Story…</a:t>
            </a:r>
            <a:endParaRPr lang="en-US" dirty="0"/>
          </a:p>
        </p:txBody>
      </p:sp>
      <p:sp>
        <p:nvSpPr>
          <p:cNvPr id="3" name="Content Placeholder 2"/>
          <p:cNvSpPr>
            <a:spLocks noGrp="1"/>
          </p:cNvSpPr>
          <p:nvPr>
            <p:ph idx="1"/>
          </p:nvPr>
        </p:nvSpPr>
        <p:spPr>
          <a:xfrm>
            <a:off x="457200" y="1600201"/>
            <a:ext cx="8229600" cy="1676399"/>
          </a:xfrm>
        </p:spPr>
        <p:txBody>
          <a:bodyPr>
            <a:normAutofit fontScale="92500" lnSpcReduction="20000"/>
          </a:bodyPr>
          <a:lstStyle/>
          <a:p>
            <a:r>
              <a:rPr lang="en-US" dirty="0" smtClean="0"/>
              <a:t>Follow these instructions to finalize and convert it into a </a:t>
            </a:r>
            <a:r>
              <a:rPr lang="en-US" dirty="0" err="1" smtClean="0"/>
              <a:t>WindowsMediaVideo</a:t>
            </a:r>
            <a:r>
              <a:rPr lang="en-US" dirty="0" smtClean="0"/>
              <a:t> (.</a:t>
            </a:r>
            <a:r>
              <a:rPr lang="en-US" dirty="0" err="1" smtClean="0"/>
              <a:t>wmv</a:t>
            </a:r>
            <a:r>
              <a:rPr lang="en-US" dirty="0" smtClean="0"/>
              <a:t>) file.</a:t>
            </a:r>
          </a:p>
          <a:p>
            <a:r>
              <a:rPr lang="en-US" dirty="0" smtClean="0"/>
              <a:t>First, be sure you saved it as a project. Then convert:</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86" t="36569" r="29870" b="10710"/>
          <a:stretch/>
        </p:blipFill>
        <p:spPr bwMode="auto">
          <a:xfrm>
            <a:off x="990600" y="3124200"/>
            <a:ext cx="443345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72200" y="3505200"/>
            <a:ext cx="2590800" cy="923330"/>
          </a:xfrm>
          <a:prstGeom prst="rect">
            <a:avLst/>
          </a:prstGeom>
          <a:noFill/>
          <a:ln>
            <a:solidFill>
              <a:schemeClr val="tx1"/>
            </a:solidFill>
          </a:ln>
        </p:spPr>
        <p:txBody>
          <a:bodyPr wrap="square" rtlCol="0">
            <a:spAutoFit/>
          </a:bodyPr>
          <a:lstStyle/>
          <a:p>
            <a:r>
              <a:rPr lang="en-US" dirty="0" smtClean="0"/>
              <a:t>1) Choose “Save your story for playback on your computer.”</a:t>
            </a:r>
            <a:endParaRPr lang="en-US" dirty="0"/>
          </a:p>
        </p:txBody>
      </p:sp>
      <p:sp>
        <p:nvSpPr>
          <p:cNvPr id="5" name="TextBox 4"/>
          <p:cNvSpPr txBox="1"/>
          <p:nvPr/>
        </p:nvSpPr>
        <p:spPr>
          <a:xfrm>
            <a:off x="6160477" y="4648200"/>
            <a:ext cx="2590800" cy="1200329"/>
          </a:xfrm>
          <a:prstGeom prst="rect">
            <a:avLst/>
          </a:prstGeom>
          <a:noFill/>
          <a:ln>
            <a:solidFill>
              <a:schemeClr val="tx1"/>
            </a:solidFill>
          </a:ln>
        </p:spPr>
        <p:txBody>
          <a:bodyPr wrap="square" rtlCol="0">
            <a:spAutoFit/>
          </a:bodyPr>
          <a:lstStyle/>
          <a:p>
            <a:r>
              <a:rPr lang="en-US" dirty="0" smtClean="0"/>
              <a:t>2) Browse to save it in the appropriate folder. Name the file as per the rubric before saving.</a:t>
            </a:r>
            <a:endParaRPr lang="en-US" dirty="0"/>
          </a:p>
        </p:txBody>
      </p:sp>
      <p:sp>
        <p:nvSpPr>
          <p:cNvPr id="6" name="TextBox 5"/>
          <p:cNvSpPr txBox="1"/>
          <p:nvPr/>
        </p:nvSpPr>
        <p:spPr>
          <a:xfrm>
            <a:off x="6172200" y="6096000"/>
            <a:ext cx="2579077" cy="646331"/>
          </a:xfrm>
          <a:prstGeom prst="rect">
            <a:avLst/>
          </a:prstGeom>
          <a:noFill/>
          <a:ln>
            <a:solidFill>
              <a:schemeClr val="tx1"/>
            </a:solidFill>
          </a:ln>
        </p:spPr>
        <p:txBody>
          <a:bodyPr wrap="square" rtlCol="0">
            <a:spAutoFit/>
          </a:bodyPr>
          <a:lstStyle/>
          <a:p>
            <a:r>
              <a:rPr lang="en-US" dirty="0" smtClean="0"/>
              <a:t>3) Click “Next &gt;” and wait for file to convert. </a:t>
            </a:r>
            <a:r>
              <a:rPr lang="en-US" dirty="0" smtClean="0">
                <a:sym typeface="Wingdings" panose="05000000000000000000" pitchFamily="2" charset="2"/>
              </a:rPr>
              <a:t></a:t>
            </a:r>
            <a:endParaRPr lang="en-US" dirty="0"/>
          </a:p>
        </p:txBody>
      </p:sp>
      <p:sp>
        <p:nvSpPr>
          <p:cNvPr id="7" name="Left Arrow 6"/>
          <p:cNvSpPr/>
          <p:nvPr/>
        </p:nvSpPr>
        <p:spPr>
          <a:xfrm>
            <a:off x="4419600" y="4040832"/>
            <a:ext cx="1740877" cy="1479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667000" y="5198335"/>
            <a:ext cx="3493477" cy="1618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648200" y="6248400"/>
            <a:ext cx="1512277" cy="1707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165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Autofit/>
          </a:bodyPr>
          <a:lstStyle/>
          <a:p>
            <a:r>
              <a:rPr lang="en-US" dirty="0" smtClean="0"/>
              <a:t>Now preview your </a:t>
            </a:r>
            <a:r>
              <a:rPr lang="en-US" dirty="0" err="1" smtClean="0"/>
              <a:t>wmv</a:t>
            </a:r>
            <a:r>
              <a:rPr lang="en-US" dirty="0" smtClean="0"/>
              <a:t> file and then upload it to the Raider drive in the “</a:t>
            </a:r>
            <a:r>
              <a:rPr lang="en-US" dirty="0" err="1" smtClean="0"/>
              <a:t>Bernhart</a:t>
            </a:r>
            <a:r>
              <a:rPr lang="en-US" dirty="0" smtClean="0"/>
              <a:t> 1” folder where you will find a “Digital Literary Analysis” folder inside. </a:t>
            </a:r>
            <a:br>
              <a:rPr lang="en-US" dirty="0" smtClean="0"/>
            </a:br>
            <a:r>
              <a:rPr lang="en-US" b="1" dirty="0" smtClean="0"/>
              <a:t>Follow the instructions on the next slide to compete this process </a:t>
            </a:r>
            <a:r>
              <a:rPr lang="en-US" b="1" u="sng" dirty="0" smtClean="0"/>
              <a:t>successfully</a:t>
            </a:r>
            <a:r>
              <a:rPr lang="en-US" b="1" dirty="0" smtClean="0"/>
              <a:t>.</a:t>
            </a:r>
            <a:r>
              <a:rPr lang="en-US" dirty="0" smtClean="0"/>
              <a:t>  </a:t>
            </a:r>
            <a:br>
              <a:rPr lang="en-US" dirty="0" smtClean="0"/>
            </a:b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4263458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Drag to save on Raider drive.</a:t>
            </a:r>
            <a:endParaRPr lang="en-US" dirty="0"/>
          </a:p>
        </p:txBody>
      </p:sp>
      <p:sp>
        <p:nvSpPr>
          <p:cNvPr id="3" name="Content Placeholder 2"/>
          <p:cNvSpPr>
            <a:spLocks noGrp="1"/>
          </p:cNvSpPr>
          <p:nvPr>
            <p:ph idx="1"/>
          </p:nvPr>
        </p:nvSpPr>
        <p:spPr>
          <a:xfrm>
            <a:off x="457200" y="1066800"/>
            <a:ext cx="8229600" cy="1295400"/>
          </a:xfrm>
        </p:spPr>
        <p:txBody>
          <a:bodyPr>
            <a:normAutofit fontScale="70000" lnSpcReduction="20000"/>
          </a:bodyPr>
          <a:lstStyle/>
          <a:p>
            <a:r>
              <a:rPr lang="en-US" dirty="0" smtClean="0"/>
              <a:t>In order to get the file in the Raider drive, you must open </a:t>
            </a:r>
            <a:r>
              <a:rPr lang="en-US" b="1" u="sng" dirty="0" smtClean="0"/>
              <a:t>side by side windows </a:t>
            </a:r>
            <a:r>
              <a:rPr lang="en-US" dirty="0" smtClean="0"/>
              <a:t>and drag the file into the Raider drive. If you do not, your file will be 0KB, meaning it’s not there even though the title is…</a:t>
            </a:r>
          </a:p>
          <a:p>
            <a:pPr marL="0" indent="0">
              <a:buNone/>
            </a:pP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988" b="14667"/>
          <a:stretch/>
        </p:blipFill>
        <p:spPr bwMode="auto">
          <a:xfrm>
            <a:off x="304799" y="2209800"/>
            <a:ext cx="866885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62100" y="2051913"/>
            <a:ext cx="2057400" cy="523220"/>
          </a:xfrm>
          <a:prstGeom prst="rect">
            <a:avLst/>
          </a:prstGeom>
          <a:solidFill>
            <a:srgbClr val="FFFF00"/>
          </a:solidFill>
          <a:ln>
            <a:solidFill>
              <a:schemeClr val="tx1"/>
            </a:solidFill>
          </a:ln>
        </p:spPr>
        <p:txBody>
          <a:bodyPr wrap="square" rtlCol="0">
            <a:spAutoFit/>
          </a:bodyPr>
          <a:lstStyle/>
          <a:p>
            <a:r>
              <a:rPr lang="en-US" sz="1400" dirty="0" smtClean="0"/>
              <a:t>Folder with my DLA file </a:t>
            </a:r>
          </a:p>
          <a:p>
            <a:r>
              <a:rPr lang="en-US" sz="1400" dirty="0" smtClean="0"/>
              <a:t>(in my student drive).</a:t>
            </a:r>
            <a:endParaRPr lang="en-US" sz="1400" dirty="0"/>
          </a:p>
        </p:txBody>
      </p:sp>
      <p:sp>
        <p:nvSpPr>
          <p:cNvPr id="5" name="Down Arrow 4"/>
          <p:cNvSpPr/>
          <p:nvPr/>
        </p:nvSpPr>
        <p:spPr>
          <a:xfrm>
            <a:off x="2286000" y="2575133"/>
            <a:ext cx="304800" cy="930067"/>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 name="TextBox 5"/>
          <p:cNvSpPr txBox="1"/>
          <p:nvPr/>
        </p:nvSpPr>
        <p:spPr>
          <a:xfrm>
            <a:off x="6705600" y="5867400"/>
            <a:ext cx="2057400" cy="646331"/>
          </a:xfrm>
          <a:prstGeom prst="rect">
            <a:avLst/>
          </a:prstGeom>
          <a:solidFill>
            <a:srgbClr val="FFFF00"/>
          </a:solidFill>
        </p:spPr>
        <p:txBody>
          <a:bodyPr wrap="square" rtlCol="0">
            <a:spAutoFit/>
          </a:bodyPr>
          <a:lstStyle/>
          <a:p>
            <a:r>
              <a:rPr lang="en-US" dirty="0" smtClean="0"/>
              <a:t>“</a:t>
            </a:r>
            <a:r>
              <a:rPr lang="en-US" dirty="0" err="1" smtClean="0"/>
              <a:t>Bernhart</a:t>
            </a:r>
            <a:r>
              <a:rPr lang="en-US" dirty="0" smtClean="0"/>
              <a:t> 1” folder in Raider drive.</a:t>
            </a:r>
            <a:endParaRPr lang="en-US" dirty="0"/>
          </a:p>
        </p:txBody>
      </p:sp>
      <p:sp>
        <p:nvSpPr>
          <p:cNvPr id="7" name="Up Arrow 6"/>
          <p:cNvSpPr/>
          <p:nvPr/>
        </p:nvSpPr>
        <p:spPr>
          <a:xfrm>
            <a:off x="6705600" y="3505200"/>
            <a:ext cx="152400" cy="23622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19200" y="4851737"/>
            <a:ext cx="1066800" cy="1015663"/>
          </a:xfrm>
          <a:prstGeom prst="rect">
            <a:avLst/>
          </a:prstGeom>
          <a:solidFill>
            <a:srgbClr val="FFFF00"/>
          </a:solidFill>
          <a:ln>
            <a:solidFill>
              <a:schemeClr val="tx1"/>
            </a:solidFill>
          </a:ln>
        </p:spPr>
        <p:txBody>
          <a:bodyPr wrap="square" rtlCol="0">
            <a:spAutoFit/>
          </a:bodyPr>
          <a:lstStyle/>
          <a:p>
            <a:r>
              <a:rPr lang="en-US" sz="1200" dirty="0" smtClean="0"/>
              <a:t>Drag the file from this folder into the Raider drive folder</a:t>
            </a:r>
            <a:endParaRPr lang="en-US" sz="1200" dirty="0"/>
          </a:p>
        </p:txBody>
      </p:sp>
      <p:sp>
        <p:nvSpPr>
          <p:cNvPr id="9" name="Right Arrow 8"/>
          <p:cNvSpPr/>
          <p:nvPr/>
        </p:nvSpPr>
        <p:spPr>
          <a:xfrm>
            <a:off x="3733800" y="4495800"/>
            <a:ext cx="2819400" cy="685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Drag file across into here!</a:t>
            </a:r>
            <a:endParaRPr lang="en-US" dirty="0">
              <a:solidFill>
                <a:schemeClr val="tx1"/>
              </a:solidFill>
            </a:endParaRPr>
          </a:p>
        </p:txBody>
      </p:sp>
    </p:spTree>
    <p:extLst>
      <p:ext uri="{BB962C8B-B14F-4D97-AF65-F5344CB8AC3E}">
        <p14:creationId xmlns:p14="http://schemas.microsoft.com/office/powerpoint/2010/main" val="245643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Import Your Pictures</a:t>
            </a:r>
            <a:endParaRPr lang="en-US" dirty="0"/>
          </a:p>
        </p:txBody>
      </p:sp>
      <p:sp>
        <p:nvSpPr>
          <p:cNvPr id="3" name="Content Placeholder 2"/>
          <p:cNvSpPr>
            <a:spLocks noGrp="1"/>
          </p:cNvSpPr>
          <p:nvPr>
            <p:ph idx="1"/>
          </p:nvPr>
        </p:nvSpPr>
        <p:spPr>
          <a:xfrm>
            <a:off x="422286" y="1072496"/>
            <a:ext cx="8229600" cy="1219200"/>
          </a:xfrm>
        </p:spPr>
        <p:txBody>
          <a:bodyPr>
            <a:normAutofit fontScale="92500" lnSpcReduction="20000"/>
          </a:bodyPr>
          <a:lstStyle/>
          <a:p>
            <a:r>
              <a:rPr lang="en-US" dirty="0" smtClean="0"/>
              <a:t>After saving your slides as separate jpegs in a folder, click “Import Pictures” to import them into your Photo Story.</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193" t="38736" r="26530" b="8208"/>
          <a:stretch/>
        </p:blipFill>
        <p:spPr bwMode="auto">
          <a:xfrm>
            <a:off x="2362200" y="2316624"/>
            <a:ext cx="6129011" cy="454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4856860"/>
            <a:ext cx="1676400" cy="1754326"/>
          </a:xfrm>
          <a:prstGeom prst="rect">
            <a:avLst/>
          </a:prstGeom>
          <a:noFill/>
          <a:ln>
            <a:solidFill>
              <a:schemeClr val="tx1"/>
            </a:solidFill>
          </a:ln>
        </p:spPr>
        <p:txBody>
          <a:bodyPr wrap="square" rtlCol="0">
            <a:spAutoFit/>
          </a:bodyPr>
          <a:lstStyle/>
          <a:p>
            <a:r>
              <a:rPr lang="en-US" dirty="0" smtClean="0"/>
              <a:t>You can change the order of the slides by clicking them and dragging them.</a:t>
            </a:r>
            <a:endParaRPr lang="en-US" dirty="0"/>
          </a:p>
        </p:txBody>
      </p:sp>
      <p:sp>
        <p:nvSpPr>
          <p:cNvPr id="5" name="Right Arrow 4"/>
          <p:cNvSpPr/>
          <p:nvPr/>
        </p:nvSpPr>
        <p:spPr>
          <a:xfrm>
            <a:off x="2057400" y="5867400"/>
            <a:ext cx="762000" cy="152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657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“Save Project…” Right Away</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Click “Save Project…” and save your project file with your images. Make sure you know where you saved it.</a:t>
            </a:r>
          </a:p>
          <a:p>
            <a:pPr marL="0" indent="0">
              <a:buNone/>
            </a:pP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193" t="38736" r="26530" b="8208"/>
          <a:stretch/>
        </p:blipFill>
        <p:spPr bwMode="auto">
          <a:xfrm>
            <a:off x="3429000" y="2667000"/>
            <a:ext cx="534762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3370" y="5297323"/>
            <a:ext cx="2514600" cy="1200329"/>
          </a:xfrm>
          <a:prstGeom prst="rect">
            <a:avLst/>
          </a:prstGeom>
          <a:noFill/>
          <a:ln>
            <a:solidFill>
              <a:schemeClr val="tx1"/>
            </a:solidFill>
          </a:ln>
        </p:spPr>
        <p:txBody>
          <a:bodyPr wrap="square" rtlCol="0">
            <a:spAutoFit/>
          </a:bodyPr>
          <a:lstStyle/>
          <a:p>
            <a:r>
              <a:rPr lang="en-US" dirty="0" smtClean="0"/>
              <a:t>Save your project under the file name found on the rubric so you won’t forget later!</a:t>
            </a:r>
            <a:endParaRPr lang="en-US" dirty="0"/>
          </a:p>
        </p:txBody>
      </p:sp>
      <p:sp>
        <p:nvSpPr>
          <p:cNvPr id="6" name="Right Arrow 5"/>
          <p:cNvSpPr/>
          <p:nvPr/>
        </p:nvSpPr>
        <p:spPr>
          <a:xfrm>
            <a:off x="3048000" y="6305729"/>
            <a:ext cx="1371600" cy="17127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61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Recording Narration</a:t>
            </a:r>
            <a:endParaRPr lang="en-US" dirty="0"/>
          </a:p>
        </p:txBody>
      </p:sp>
      <p:sp>
        <p:nvSpPr>
          <p:cNvPr id="3" name="Content Placeholder 2"/>
          <p:cNvSpPr>
            <a:spLocks noGrp="1"/>
          </p:cNvSpPr>
          <p:nvPr>
            <p:ph idx="1"/>
          </p:nvPr>
        </p:nvSpPr>
        <p:spPr>
          <a:xfrm>
            <a:off x="457200" y="1219200"/>
            <a:ext cx="8229600" cy="1905000"/>
          </a:xfrm>
        </p:spPr>
        <p:txBody>
          <a:bodyPr>
            <a:normAutofit fontScale="70000" lnSpcReduction="20000"/>
          </a:bodyPr>
          <a:lstStyle/>
          <a:p>
            <a:r>
              <a:rPr lang="en-US" dirty="0" smtClean="0"/>
              <a:t>Narration will be recorded on each slide separately. </a:t>
            </a:r>
            <a:endParaRPr lang="en-US" dirty="0"/>
          </a:p>
          <a:p>
            <a:r>
              <a:rPr lang="en-US" dirty="0" smtClean="0"/>
              <a:t>You can record narration before or after adding transitions and effects. Either way will work.</a:t>
            </a:r>
          </a:p>
          <a:p>
            <a:r>
              <a:rPr lang="en-US" dirty="0" smtClean="0"/>
              <a:t>If the computer doesn’t recognize your </a:t>
            </a:r>
            <a:r>
              <a:rPr lang="en-US" dirty="0" err="1" smtClean="0"/>
              <a:t>mic</a:t>
            </a:r>
            <a:r>
              <a:rPr lang="en-US" dirty="0" smtClean="0"/>
              <a:t>, try closing Photo Story and then opening it again. Be sure the </a:t>
            </a:r>
            <a:r>
              <a:rPr lang="en-US" dirty="0" err="1" smtClean="0"/>
              <a:t>mic</a:t>
            </a:r>
            <a:r>
              <a:rPr lang="en-US" dirty="0" smtClean="0"/>
              <a:t> is plugged into the right jacks.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87" t="36826" r="29145" b="10248"/>
          <a:stretch/>
        </p:blipFill>
        <p:spPr bwMode="auto">
          <a:xfrm>
            <a:off x="1676400" y="2819399"/>
            <a:ext cx="4785246" cy="369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62800" y="3962400"/>
            <a:ext cx="1447800" cy="2308324"/>
          </a:xfrm>
          <a:prstGeom prst="rect">
            <a:avLst/>
          </a:prstGeom>
          <a:noFill/>
          <a:ln>
            <a:solidFill>
              <a:schemeClr val="tx1"/>
            </a:solidFill>
          </a:ln>
        </p:spPr>
        <p:txBody>
          <a:bodyPr wrap="square" rtlCol="0">
            <a:spAutoFit/>
          </a:bodyPr>
          <a:lstStyle/>
          <a:p>
            <a:r>
              <a:rPr lang="en-US" dirty="0" smtClean="0"/>
              <a:t>Click the red button to record, the square to stop, and the back arrow to delete and record again.</a:t>
            </a:r>
            <a:endParaRPr lang="en-US" dirty="0"/>
          </a:p>
        </p:txBody>
      </p:sp>
      <p:sp>
        <p:nvSpPr>
          <p:cNvPr id="6" name="Left Arrow 5"/>
          <p:cNvSpPr/>
          <p:nvPr/>
        </p:nvSpPr>
        <p:spPr>
          <a:xfrm>
            <a:off x="6172200" y="44958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16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Applying Effects in Photo Story</a:t>
            </a:r>
            <a:endParaRPr lang="en-US" dirty="0"/>
          </a:p>
        </p:txBody>
      </p:sp>
      <p:sp>
        <p:nvSpPr>
          <p:cNvPr id="3" name="Content Placeholder 2"/>
          <p:cNvSpPr>
            <a:spLocks noGrp="1"/>
          </p:cNvSpPr>
          <p:nvPr>
            <p:ph idx="1"/>
          </p:nvPr>
        </p:nvSpPr>
        <p:spPr>
          <a:xfrm>
            <a:off x="457200" y="1066800"/>
            <a:ext cx="8229600" cy="1752600"/>
          </a:xfrm>
        </p:spPr>
        <p:txBody>
          <a:bodyPr>
            <a:normAutofit fontScale="92500" lnSpcReduction="20000"/>
          </a:bodyPr>
          <a:lstStyle/>
          <a:p>
            <a:r>
              <a:rPr lang="en-US" dirty="0" smtClean="0"/>
              <a:t>At </a:t>
            </a:r>
            <a:r>
              <a:rPr lang="en-US" smtClean="0"/>
              <a:t>any point, click “Next &gt;” </a:t>
            </a:r>
            <a:r>
              <a:rPr lang="en-US" dirty="0" smtClean="0"/>
              <a:t>whenever you are ready to advance to the next stage.</a:t>
            </a:r>
          </a:p>
          <a:p>
            <a:r>
              <a:rPr lang="en-US" dirty="0" smtClean="0"/>
              <a:t>On this screen, you can apply effects, but it will apply the effects to everything in the picture.</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83" t="25524" r="35162" b="21329"/>
          <a:stretch/>
        </p:blipFill>
        <p:spPr bwMode="auto">
          <a:xfrm>
            <a:off x="3429000" y="2666999"/>
            <a:ext cx="5181600" cy="405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4876800"/>
            <a:ext cx="2438400" cy="646331"/>
          </a:xfrm>
          <a:prstGeom prst="rect">
            <a:avLst/>
          </a:prstGeom>
          <a:noFill/>
          <a:ln>
            <a:solidFill>
              <a:schemeClr val="tx1"/>
            </a:solidFill>
          </a:ln>
        </p:spPr>
        <p:txBody>
          <a:bodyPr wrap="square" rtlCol="0">
            <a:spAutoFit/>
          </a:bodyPr>
          <a:lstStyle/>
          <a:p>
            <a:r>
              <a:rPr lang="en-US" dirty="0" smtClean="0"/>
              <a:t>Drop down menu for applying effects.</a:t>
            </a:r>
            <a:endParaRPr lang="en-US" dirty="0"/>
          </a:p>
        </p:txBody>
      </p:sp>
      <p:sp>
        <p:nvSpPr>
          <p:cNvPr id="5" name="Right Arrow 4"/>
          <p:cNvSpPr/>
          <p:nvPr/>
        </p:nvSpPr>
        <p:spPr>
          <a:xfrm>
            <a:off x="3048000" y="5410200"/>
            <a:ext cx="1600200" cy="1129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150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 Motion (add transitions)</a:t>
            </a:r>
            <a:endParaRPr lang="en-US" dirty="0"/>
          </a:p>
        </p:txBody>
      </p:sp>
      <p:sp>
        <p:nvSpPr>
          <p:cNvPr id="3" name="Content Placeholder 2"/>
          <p:cNvSpPr>
            <a:spLocks noGrp="1"/>
          </p:cNvSpPr>
          <p:nvPr>
            <p:ph idx="1"/>
          </p:nvPr>
        </p:nvSpPr>
        <p:spPr>
          <a:xfrm>
            <a:off x="457200" y="1600201"/>
            <a:ext cx="4648200" cy="838200"/>
          </a:xfrm>
        </p:spPr>
        <p:txBody>
          <a:bodyPr>
            <a:normAutofit fontScale="85000" lnSpcReduction="20000"/>
          </a:bodyPr>
          <a:lstStyle/>
          <a:p>
            <a:r>
              <a:rPr lang="en-US" dirty="0" smtClean="0"/>
              <a:t>Click “Customize Motion…”</a:t>
            </a:r>
          </a:p>
          <a:p>
            <a:r>
              <a:rPr lang="en-US" dirty="0" smtClean="0"/>
              <a:t>Then click “Transition” tab.</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87" t="36826" r="29145" b="10248"/>
          <a:stretch/>
        </p:blipFill>
        <p:spPr bwMode="auto">
          <a:xfrm>
            <a:off x="457200" y="3276600"/>
            <a:ext cx="394321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2590800"/>
            <a:ext cx="2286000" cy="369332"/>
          </a:xfrm>
          <a:prstGeom prst="rect">
            <a:avLst/>
          </a:prstGeom>
          <a:noFill/>
          <a:ln>
            <a:solidFill>
              <a:schemeClr val="tx1"/>
            </a:solidFill>
          </a:ln>
        </p:spPr>
        <p:txBody>
          <a:bodyPr wrap="square" rtlCol="0">
            <a:spAutoFit/>
          </a:bodyPr>
          <a:lstStyle/>
          <a:p>
            <a:r>
              <a:rPr lang="en-US" dirty="0" smtClean="0"/>
              <a:t>Customize Motion….</a:t>
            </a:r>
            <a:endParaRPr lang="en-US" dirty="0"/>
          </a:p>
        </p:txBody>
      </p:sp>
      <p:sp>
        <p:nvSpPr>
          <p:cNvPr id="5" name="Down Arrow 4"/>
          <p:cNvSpPr/>
          <p:nvPr/>
        </p:nvSpPr>
        <p:spPr>
          <a:xfrm>
            <a:off x="1295400" y="2960132"/>
            <a:ext cx="228600" cy="22214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734" t="38239" r="30487" b="10925"/>
          <a:stretch/>
        </p:blipFill>
        <p:spPr bwMode="auto">
          <a:xfrm>
            <a:off x="4917831" y="3289853"/>
            <a:ext cx="3886200" cy="30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0" y="1617785"/>
            <a:ext cx="3200400" cy="369332"/>
          </a:xfrm>
          <a:prstGeom prst="rect">
            <a:avLst/>
          </a:prstGeom>
          <a:noFill/>
          <a:ln>
            <a:solidFill>
              <a:schemeClr val="tx1"/>
            </a:solidFill>
          </a:ln>
        </p:spPr>
        <p:txBody>
          <a:bodyPr wrap="square" rtlCol="0">
            <a:spAutoFit/>
          </a:bodyPr>
          <a:lstStyle/>
          <a:p>
            <a:r>
              <a:rPr lang="en-US" dirty="0" smtClean="0"/>
              <a:t>Click the “Transition” tab</a:t>
            </a:r>
            <a:endParaRPr lang="en-US" dirty="0"/>
          </a:p>
        </p:txBody>
      </p:sp>
      <p:sp>
        <p:nvSpPr>
          <p:cNvPr id="7" name="Down Arrow 6"/>
          <p:cNvSpPr/>
          <p:nvPr/>
        </p:nvSpPr>
        <p:spPr>
          <a:xfrm>
            <a:off x="5744308" y="1987116"/>
            <a:ext cx="152400" cy="151808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605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Customize Motion: To </a:t>
            </a:r>
            <a:r>
              <a:rPr lang="en-US" b="1" u="sng" dirty="0" smtClean="0"/>
              <a:t>Stop</a:t>
            </a:r>
            <a:r>
              <a:rPr lang="en-US" dirty="0" smtClean="0"/>
              <a:t> the Picture and Text from Moving!</a:t>
            </a:r>
            <a:endParaRPr lang="en-US" dirty="0"/>
          </a:p>
        </p:txBody>
      </p:sp>
      <p:sp>
        <p:nvSpPr>
          <p:cNvPr id="3" name="Content Placeholder 2"/>
          <p:cNvSpPr>
            <a:spLocks noGrp="1"/>
          </p:cNvSpPr>
          <p:nvPr>
            <p:ph idx="1"/>
          </p:nvPr>
        </p:nvSpPr>
        <p:spPr>
          <a:xfrm>
            <a:off x="457200" y="1600201"/>
            <a:ext cx="8229600" cy="1066800"/>
          </a:xfrm>
        </p:spPr>
        <p:txBody>
          <a:bodyPr>
            <a:normAutofit fontScale="77500" lnSpcReduction="20000"/>
          </a:bodyPr>
          <a:lstStyle/>
          <a:p>
            <a:r>
              <a:rPr lang="en-US" dirty="0" smtClean="0"/>
              <a:t>Photo Story zooms in and out or moves from one side to another. Sometimes this makes the text or picture hard to read or see. If you don’t want this motion, do the following: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94" t="22517" r="30588" b="25978"/>
          <a:stretch/>
        </p:blipFill>
        <p:spPr bwMode="auto">
          <a:xfrm>
            <a:off x="3657600" y="2666914"/>
            <a:ext cx="5120144" cy="387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2657656"/>
            <a:ext cx="2362200" cy="646331"/>
          </a:xfrm>
          <a:prstGeom prst="rect">
            <a:avLst/>
          </a:prstGeom>
          <a:noFill/>
          <a:ln>
            <a:solidFill>
              <a:schemeClr val="tx1"/>
            </a:solidFill>
          </a:ln>
        </p:spPr>
        <p:txBody>
          <a:bodyPr wrap="square" rtlCol="0">
            <a:spAutoFit/>
          </a:bodyPr>
          <a:lstStyle/>
          <a:p>
            <a:r>
              <a:rPr lang="en-US" dirty="0" smtClean="0"/>
              <a:t>1) Choose the “Motion and Duration” tab.</a:t>
            </a:r>
            <a:endParaRPr lang="en-US" dirty="0"/>
          </a:p>
        </p:txBody>
      </p:sp>
      <p:sp>
        <p:nvSpPr>
          <p:cNvPr id="5" name="TextBox 4"/>
          <p:cNvSpPr txBox="1"/>
          <p:nvPr/>
        </p:nvSpPr>
        <p:spPr>
          <a:xfrm>
            <a:off x="609600" y="3352800"/>
            <a:ext cx="2362200" cy="2031325"/>
          </a:xfrm>
          <a:prstGeom prst="rect">
            <a:avLst/>
          </a:prstGeom>
          <a:noFill/>
          <a:ln>
            <a:solidFill>
              <a:schemeClr val="tx1"/>
            </a:solidFill>
          </a:ln>
        </p:spPr>
        <p:txBody>
          <a:bodyPr wrap="square" rtlCol="0">
            <a:spAutoFit/>
          </a:bodyPr>
          <a:lstStyle/>
          <a:p>
            <a:r>
              <a:rPr lang="en-US" dirty="0" smtClean="0"/>
              <a:t>2) Choose “Specify start and end position of motion” option. Drag both pictures so they cover the entire slide space as shown here. </a:t>
            </a:r>
            <a:endParaRPr lang="en-US" dirty="0"/>
          </a:p>
        </p:txBody>
      </p:sp>
      <p:sp>
        <p:nvSpPr>
          <p:cNvPr id="6" name="Right Arrow 5"/>
          <p:cNvSpPr/>
          <p:nvPr/>
        </p:nvSpPr>
        <p:spPr>
          <a:xfrm>
            <a:off x="2971800" y="3016665"/>
            <a:ext cx="914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971800" y="3352800"/>
            <a:ext cx="1066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624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transitions for each slide.</a:t>
            </a:r>
            <a:endParaRPr lang="en-US" dirty="0"/>
          </a:p>
        </p:txBody>
      </p:sp>
      <p:sp>
        <p:nvSpPr>
          <p:cNvPr id="3" name="Content Placeholder 2"/>
          <p:cNvSpPr>
            <a:spLocks noGrp="1"/>
          </p:cNvSpPr>
          <p:nvPr>
            <p:ph idx="1"/>
          </p:nvPr>
        </p:nvSpPr>
        <p:spPr>
          <a:xfrm>
            <a:off x="457200" y="1219201"/>
            <a:ext cx="8229600" cy="762000"/>
          </a:xfrm>
        </p:spPr>
        <p:txBody>
          <a:bodyPr>
            <a:normAutofit fontScale="70000" lnSpcReduction="20000"/>
          </a:bodyPr>
          <a:lstStyle/>
          <a:p>
            <a:r>
              <a:rPr lang="en-US" dirty="0" smtClean="0"/>
              <a:t>Choose and save transitions for each slide.</a:t>
            </a:r>
          </a:p>
          <a:p>
            <a:r>
              <a:rPr lang="en-US" dirty="0" smtClean="0"/>
              <a:t>You may preview them by clicking “Preview.”</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97" t="37753" r="29773" b="10779"/>
          <a:stretch/>
        </p:blipFill>
        <p:spPr bwMode="auto">
          <a:xfrm>
            <a:off x="685800" y="2286000"/>
            <a:ext cx="5486400" cy="413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98293" y="3962400"/>
            <a:ext cx="1905000" cy="923330"/>
          </a:xfrm>
          <a:prstGeom prst="rect">
            <a:avLst/>
          </a:prstGeom>
          <a:noFill/>
          <a:ln>
            <a:solidFill>
              <a:schemeClr val="tx1"/>
            </a:solidFill>
          </a:ln>
        </p:spPr>
        <p:txBody>
          <a:bodyPr wrap="square" rtlCol="0">
            <a:spAutoFit/>
          </a:bodyPr>
          <a:lstStyle/>
          <a:p>
            <a:r>
              <a:rPr lang="en-US" dirty="0" smtClean="0"/>
              <a:t>Scroll here to choose different transitions.</a:t>
            </a:r>
            <a:endParaRPr lang="en-US" dirty="0"/>
          </a:p>
        </p:txBody>
      </p:sp>
      <p:sp>
        <p:nvSpPr>
          <p:cNvPr id="5" name="Left Arrow 4"/>
          <p:cNvSpPr/>
          <p:nvPr/>
        </p:nvSpPr>
        <p:spPr>
          <a:xfrm>
            <a:off x="5715000" y="4541569"/>
            <a:ext cx="1283293" cy="18826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6931" y="5515520"/>
            <a:ext cx="2197693" cy="369332"/>
          </a:xfrm>
          <a:prstGeom prst="rect">
            <a:avLst/>
          </a:prstGeom>
          <a:noFill/>
          <a:ln>
            <a:solidFill>
              <a:schemeClr val="tx1"/>
            </a:solidFill>
          </a:ln>
        </p:spPr>
        <p:txBody>
          <a:bodyPr wrap="square" rtlCol="0">
            <a:spAutoFit/>
          </a:bodyPr>
          <a:lstStyle/>
          <a:p>
            <a:r>
              <a:rPr lang="en-US" dirty="0" smtClean="0"/>
              <a:t>Click here to preview.</a:t>
            </a:r>
            <a:endParaRPr lang="en-US" dirty="0"/>
          </a:p>
        </p:txBody>
      </p:sp>
      <p:sp>
        <p:nvSpPr>
          <p:cNvPr id="7" name="TextBox 6"/>
          <p:cNvSpPr txBox="1"/>
          <p:nvPr/>
        </p:nvSpPr>
        <p:spPr>
          <a:xfrm>
            <a:off x="6839839" y="6073704"/>
            <a:ext cx="2209800" cy="369332"/>
          </a:xfrm>
          <a:prstGeom prst="rect">
            <a:avLst/>
          </a:prstGeom>
          <a:noFill/>
          <a:ln>
            <a:solidFill>
              <a:schemeClr val="tx1"/>
            </a:solidFill>
          </a:ln>
        </p:spPr>
        <p:txBody>
          <a:bodyPr wrap="square" rtlCol="0">
            <a:spAutoFit/>
          </a:bodyPr>
          <a:lstStyle/>
          <a:p>
            <a:r>
              <a:rPr lang="en-US" dirty="0" smtClean="0"/>
              <a:t>Save each transition.</a:t>
            </a:r>
            <a:endParaRPr lang="en-US" dirty="0"/>
          </a:p>
        </p:txBody>
      </p:sp>
      <p:sp>
        <p:nvSpPr>
          <p:cNvPr id="8" name="Left Arrow 7"/>
          <p:cNvSpPr/>
          <p:nvPr/>
        </p:nvSpPr>
        <p:spPr>
          <a:xfrm>
            <a:off x="5791200" y="5839133"/>
            <a:ext cx="1048639" cy="45719"/>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495800" y="6073704"/>
            <a:ext cx="2361131"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033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 “Add Background Music”</a:t>
            </a:r>
            <a:endParaRPr lang="en-US" dirty="0"/>
          </a:p>
        </p:txBody>
      </p:sp>
      <p:sp>
        <p:nvSpPr>
          <p:cNvPr id="3" name="Content Placeholder 2"/>
          <p:cNvSpPr>
            <a:spLocks noGrp="1"/>
          </p:cNvSpPr>
          <p:nvPr>
            <p:ph idx="1"/>
          </p:nvPr>
        </p:nvSpPr>
        <p:spPr>
          <a:xfrm>
            <a:off x="457200" y="1371600"/>
            <a:ext cx="8229600" cy="533401"/>
          </a:xfrm>
        </p:spPr>
        <p:txBody>
          <a:bodyPr>
            <a:normAutofit fontScale="92500" lnSpcReduction="10000"/>
          </a:bodyPr>
          <a:lstStyle/>
          <a:p>
            <a:r>
              <a:rPr lang="en-US" dirty="0" smtClean="0"/>
              <a:t>Just click “Next &gt;”</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21" t="36444" r="29280" b="10025"/>
          <a:stretch/>
        </p:blipFill>
        <p:spPr bwMode="auto">
          <a:xfrm>
            <a:off x="1600200" y="1992923"/>
            <a:ext cx="5769069" cy="435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ot;No&quot; Symbol 3"/>
          <p:cNvSpPr/>
          <p:nvPr/>
        </p:nvSpPr>
        <p:spPr>
          <a:xfrm>
            <a:off x="2133600" y="2209800"/>
            <a:ext cx="4876800" cy="41910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1129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642</Words>
  <Application>Microsoft Office PowerPoint</Application>
  <PresentationFormat>On-screen Show (4:3)</PresentationFormat>
  <Paragraphs>50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Photo Story 3 for Windows</vt:lpstr>
      <vt:lpstr>Import Your Pictures</vt:lpstr>
      <vt:lpstr>“Save Project…” Right Away</vt:lpstr>
      <vt:lpstr>Recording Narration</vt:lpstr>
      <vt:lpstr>Applying Effects in Photo Story</vt:lpstr>
      <vt:lpstr>Customize Motion (add transitions)</vt:lpstr>
      <vt:lpstr>Customize Motion: To Stop the Picture and Text from Moving!</vt:lpstr>
      <vt:lpstr>Choose transitions for each slide.</vt:lpstr>
      <vt:lpstr>Skip “Add Background Music”</vt:lpstr>
      <vt:lpstr>When you’re absolutely done with your Photo Story…</vt:lpstr>
      <vt:lpstr>Now preview your wmv file and then upload it to the Raider drive in the “Bernhart 1” folder where you will find a “Digital Literary Analysis” folder inside.  Follow the instructions on the next slide to compete this process successfully.   </vt:lpstr>
      <vt:lpstr>Drag to save on Raider drive.</vt:lpstr>
    </vt:vector>
  </TitlesOfParts>
  <Company>Fort Bend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Story 3 for Windows</dc:title>
  <dc:creator>Bernhart, Joe</dc:creator>
  <cp:lastModifiedBy>Bernhart, Joe</cp:lastModifiedBy>
  <cp:revision>24</cp:revision>
  <dcterms:created xsi:type="dcterms:W3CDTF">2015-11-17T15:30:30Z</dcterms:created>
  <dcterms:modified xsi:type="dcterms:W3CDTF">2015-11-18T18:52:41Z</dcterms:modified>
</cp:coreProperties>
</file>